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Comfortaa SemiBold"/>
      <p:regular r:id="rId19"/>
      <p:bold r:id="rId20"/>
    </p:embeddedFont>
    <p:embeddedFont>
      <p:font typeface="Proxima Nova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Comfortaa Medium"/>
      <p:regular r:id="rId29"/>
      <p:bold r:id="rId30"/>
    </p:embeddedFont>
    <p:embeddedFont>
      <p:font typeface="Alfa Slab One"/>
      <p:regular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D7C9B1-8A48-4827-9481-2A7349A1CBC5}">
  <a:tblStyle styleId="{6CD7C9B1-8A48-4827-9481-2A7349A1CB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SemiBold-bold.fntdata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lfaSlabOne-regular.fntdata"/><Relationship Id="rId30" Type="http://schemas.openxmlformats.org/officeDocument/2006/relationships/font" Target="fonts/ComfortaaMedium-bold.fntdata"/><Relationship Id="rId11" Type="http://schemas.openxmlformats.org/officeDocument/2006/relationships/slide" Target="slides/slide5.xml"/><Relationship Id="rId33" Type="http://schemas.openxmlformats.org/officeDocument/2006/relationships/font" Target="fonts/Comfortaa-bold.fntdata"/><Relationship Id="rId10" Type="http://schemas.openxmlformats.org/officeDocument/2006/relationships/slide" Target="slides/slide4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ComfortaaSemiBold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49f6fc0d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49f6fc0d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b02fb5ca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b02fb5c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29192e09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29192e09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29192e09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29192e09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b02fb5ca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b02fb5ca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b02fb5ca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b02fb5ca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b02fb5ca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b02fb5ca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b02fb5ca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b02fb5ca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b02fb5ca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b02fb5ca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Freeze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 as to avoid destroying any of the information they contain during future training rounds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29192e0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29192e0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29192e0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29192e0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29192e0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29192e0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95025" y="487825"/>
            <a:ext cx="85206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mfortaa"/>
                <a:ea typeface="Comfortaa"/>
                <a:cs typeface="Comfortaa"/>
                <a:sym typeface="Comfortaa"/>
              </a:rPr>
              <a:t>CHEST OPACITY CLASSIFICATION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195275"/>
            <a:ext cx="8520600" cy="24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160">
                <a:latin typeface="Comfortaa"/>
                <a:ea typeface="Comfortaa"/>
                <a:cs typeface="Comfortaa"/>
                <a:sym typeface="Comfortaa"/>
              </a:rPr>
              <a:t>By</a:t>
            </a:r>
            <a:endParaRPr sz="216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16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16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16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160">
                <a:latin typeface="Comfortaa"/>
                <a:ea typeface="Comfortaa"/>
                <a:cs typeface="Comfortaa"/>
                <a:sym typeface="Comfortaa"/>
              </a:rPr>
              <a:t>Sulaiman Kagumire</a:t>
            </a:r>
            <a:endParaRPr sz="216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16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160">
                <a:latin typeface="Comfortaa"/>
                <a:ea typeface="Comfortaa"/>
                <a:cs typeface="Comfortaa"/>
                <a:sym typeface="Comfortaa"/>
              </a:rPr>
              <a:t>2100702296</a:t>
            </a:r>
            <a:endParaRPr sz="216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160">
                <a:latin typeface="Comfortaa"/>
                <a:ea typeface="Comfortaa"/>
                <a:cs typeface="Comfortaa"/>
                <a:sym typeface="Comfortaa"/>
              </a:rPr>
              <a:t>2021/HD05/2296U</a:t>
            </a:r>
            <a:endParaRPr sz="216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16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7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>
                <a:latin typeface="Comfortaa"/>
                <a:ea typeface="Comfortaa"/>
                <a:cs typeface="Comfortaa"/>
                <a:sym typeface="Comfortaa"/>
              </a:rPr>
              <a:t>Testing - Dataset2</a:t>
            </a:r>
            <a:endParaRPr b="1" sz="2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650" y="1260825"/>
            <a:ext cx="4604925" cy="36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50" y="1948325"/>
            <a:ext cx="3648550" cy="20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96100" y="206775"/>
            <a:ext cx="842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00">
                <a:latin typeface="Comfortaa"/>
                <a:ea typeface="Comfortaa"/>
                <a:cs typeface="Comfortaa"/>
                <a:sym typeface="Comfortaa"/>
              </a:rPr>
              <a:t>Improving performance for dataset2</a:t>
            </a:r>
            <a:endParaRPr b="1"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61125" y="866150"/>
            <a:ext cx="8520600" cy="41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/>
              <a:t>In Progress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</a:t>
            </a:r>
            <a:r>
              <a:rPr lang="en"/>
              <a:t>Vision Transformers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725" y="978875"/>
            <a:ext cx="5192652" cy="39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7672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THANK YOU</a:t>
            </a:r>
            <a:endParaRPr i="1"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Outline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 SemiBold"/>
              <a:buChar char="●"/>
            </a:pPr>
            <a:r>
              <a:rPr lang="en">
                <a:latin typeface="Comfortaa SemiBold"/>
                <a:ea typeface="Comfortaa SemiBold"/>
                <a:cs typeface="Comfortaa SemiBold"/>
                <a:sym typeface="Comfortaa SemiBold"/>
              </a:rPr>
              <a:t>Data balancing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 SemiBold"/>
              <a:buChar char="●"/>
            </a:pPr>
            <a:r>
              <a:rPr lang="en">
                <a:latin typeface="Comfortaa SemiBold"/>
                <a:ea typeface="Comfortaa SemiBold"/>
                <a:cs typeface="Comfortaa SemiBold"/>
                <a:sym typeface="Comfortaa SemiBold"/>
              </a:rPr>
              <a:t>Train-valid-test-split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 SemiBold"/>
              <a:buChar char="●"/>
            </a:pPr>
            <a:r>
              <a:rPr lang="en">
                <a:latin typeface="Comfortaa SemiBold"/>
                <a:ea typeface="Comfortaa SemiBold"/>
                <a:cs typeface="Comfortaa SemiBold"/>
                <a:sym typeface="Comfortaa SemiBold"/>
              </a:rPr>
              <a:t>Image Preprocessing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 SemiBold"/>
              <a:buChar char="●"/>
            </a:pPr>
            <a:r>
              <a:rPr lang="en">
                <a:latin typeface="Comfortaa SemiBold"/>
                <a:ea typeface="Comfortaa SemiBold"/>
                <a:cs typeface="Comfortaa SemiBold"/>
                <a:sym typeface="Comfortaa SemiBold"/>
              </a:rPr>
              <a:t>Model Architecture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 SemiBold"/>
              <a:buChar char="●"/>
            </a:pPr>
            <a:r>
              <a:rPr lang="en">
                <a:latin typeface="Comfortaa SemiBold"/>
                <a:ea typeface="Comfortaa SemiBold"/>
                <a:cs typeface="Comfortaa SemiBold"/>
                <a:sym typeface="Comfortaa SemiBold"/>
              </a:rPr>
              <a:t>Results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 SemiBold"/>
              <a:buChar char="●"/>
            </a:pPr>
            <a:r>
              <a:rPr lang="en">
                <a:latin typeface="Comfortaa SemiBold"/>
                <a:ea typeface="Comfortaa SemiBold"/>
                <a:cs typeface="Comfortaa SemiBold"/>
                <a:sym typeface="Comfortaa SemiBold"/>
              </a:rPr>
              <a:t>Model Evaluation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 SemiBold"/>
              <a:buChar char="●"/>
            </a:pPr>
            <a:r>
              <a:rPr lang="en">
                <a:latin typeface="Comfortaa SemiBold"/>
                <a:ea typeface="Comfortaa SemiBold"/>
                <a:cs typeface="Comfortaa SemiBold"/>
                <a:sym typeface="Comfortaa SemiBold"/>
              </a:rPr>
              <a:t>Model Testing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 SemiBold"/>
              <a:buChar char="●"/>
            </a:pPr>
            <a:r>
              <a:rPr lang="en">
                <a:latin typeface="Comfortaa SemiBold"/>
                <a:ea typeface="Comfortaa SemiBold"/>
                <a:cs typeface="Comfortaa SemiBold"/>
                <a:sym typeface="Comfortaa SemiBold"/>
              </a:rPr>
              <a:t>Work in Progress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53350" y="204925"/>
            <a:ext cx="31278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Data Balancing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13" y="561975"/>
            <a:ext cx="635317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800" y="2867025"/>
            <a:ext cx="6448425" cy="22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972050" y="276200"/>
            <a:ext cx="3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Fig.1 Imbalance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Data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105400" y="2733675"/>
            <a:ext cx="21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Fig.2 Balanced Data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7656575" y="11300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{6CD7C9B1-8A48-4827-9481-2A7349A1CBC5}</a:tableStyleId>
              </a:tblPr>
              <a:tblGrid>
                <a:gridCol w="722325"/>
                <a:gridCol w="474675"/>
              </a:tblGrid>
              <a:tr h="46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normal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364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1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sick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351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4" name="Google Shape;74;p15"/>
          <p:cNvGraphicFramePr/>
          <p:nvPr/>
        </p:nvGraphicFramePr>
        <p:xfrm>
          <a:off x="7656575" y="33970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{6CD7C9B1-8A48-4827-9481-2A7349A1CBC5}</a:tableStyleId>
              </a:tblPr>
              <a:tblGrid>
                <a:gridCol w="722325"/>
                <a:gridCol w="474675"/>
              </a:tblGrid>
              <a:tr h="46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normal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350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1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sick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350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02225" y="311675"/>
            <a:ext cx="41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00">
                <a:latin typeface="Comfortaa"/>
                <a:ea typeface="Comfortaa"/>
                <a:cs typeface="Comfortaa"/>
                <a:sym typeface="Comfortaa"/>
              </a:rPr>
              <a:t>Train-valid-test-split</a:t>
            </a:r>
            <a:endParaRPr b="1" sz="2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628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952500" y="13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{6CD7C9B1-8A48-4827-9481-2A7349A1CBC5}</a:tableStyleId>
              </a:tblPr>
              <a:tblGrid>
                <a:gridCol w="1635825"/>
                <a:gridCol w="1635825"/>
                <a:gridCol w="1499325"/>
                <a:gridCol w="1772325"/>
              </a:tblGrid>
              <a:tr h="65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normal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sick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Total</a:t>
                      </a:r>
                      <a:endParaRPr b="1" sz="1900"/>
                    </a:p>
                  </a:txBody>
                  <a:tcPr marT="91425" marB="91425" marR="91425" marL="91425"/>
                </a:tc>
              </a:tr>
              <a:tr h="65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train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224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224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448</a:t>
                      </a:r>
                      <a:endParaRPr sz="1900"/>
                    </a:p>
                  </a:txBody>
                  <a:tcPr marT="91425" marB="91425" marR="91425" marL="91425"/>
                </a:tc>
              </a:tr>
              <a:tr h="65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valid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70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70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140</a:t>
                      </a:r>
                      <a:endParaRPr sz="1900"/>
                    </a:p>
                  </a:txBody>
                  <a:tcPr marT="91425" marB="91425" marR="91425" marL="91425"/>
                </a:tc>
              </a:tr>
              <a:tr h="65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test</a:t>
                      </a:r>
                      <a:endParaRPr b="1"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56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56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112</a:t>
                      </a:r>
                      <a:endParaRPr sz="1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30750" y="511700"/>
            <a:ext cx="4336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latin typeface="Comfortaa"/>
                <a:ea typeface="Comfortaa"/>
                <a:cs typeface="Comfortaa"/>
                <a:sym typeface="Comfortaa"/>
              </a:rPr>
              <a:t>Image Preprocessing</a:t>
            </a:r>
            <a:endParaRPr b="1"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949925" y="1717650"/>
            <a:ext cx="6727200" cy="30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omfortaa"/>
                <a:ea typeface="Comfortaa"/>
                <a:cs typeface="Comfortaa"/>
                <a:sym typeface="Comfortaa"/>
              </a:rPr>
              <a:t>Image resizing: 150 x 150</a:t>
            </a:r>
            <a:endParaRPr b="1" sz="2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latin typeface="Comfortaa"/>
                <a:ea typeface="Comfortaa"/>
                <a:cs typeface="Comfortaa"/>
                <a:sym typeface="Comfortaa"/>
              </a:rPr>
              <a:t>Data Augmentation</a:t>
            </a:r>
            <a:endParaRPr b="1" sz="2300">
              <a:latin typeface="Comfortaa"/>
              <a:ea typeface="Comfortaa"/>
              <a:cs typeface="Comfortaa"/>
              <a:sym typeface="Comfortaa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Font typeface="Comfortaa"/>
              <a:buChar char="●"/>
            </a:pPr>
            <a:r>
              <a:rPr b="1" lang="en" sz="2300">
                <a:latin typeface="Comfortaa"/>
                <a:ea typeface="Comfortaa"/>
                <a:cs typeface="Comfortaa"/>
                <a:sym typeface="Comfortaa"/>
              </a:rPr>
              <a:t>Rescaling - Input normalization</a:t>
            </a:r>
            <a:endParaRPr b="1" sz="23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54550" y="168800"/>
            <a:ext cx="62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latin typeface="Comfortaa"/>
                <a:ea typeface="Comfortaa"/>
                <a:cs typeface="Comfortaa"/>
                <a:sym typeface="Comfortaa"/>
              </a:rPr>
              <a:t>Model Architecture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741500"/>
            <a:ext cx="87222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5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Font typeface="Comfortaa Medium"/>
              <a:buChar char="●"/>
            </a:pP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Model  - ResNet50V2</a:t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Excluded fully connected layers</a:t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Froze trainable layers </a:t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Added One Dense layer and output layer - softmax activated</a:t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Callbacks </a:t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42582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95"/>
              <a:buFont typeface="Comfortaa Medium"/>
              <a:buChar char="-"/>
            </a:pP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ReduceOnPlateau </a:t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42582" lvl="0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Font typeface="Comfortaa Medium"/>
              <a:buChar char="-"/>
            </a:pP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ModelCheckpoint</a:t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Learnng rate - 0.0001</a:t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Metrics - </a:t>
            </a:r>
            <a:r>
              <a:rPr b="1" i="1" lang="en" sz="1795">
                <a:latin typeface="Comfortaa"/>
                <a:ea typeface="Comfortaa"/>
                <a:cs typeface="Comfortaa"/>
                <a:sym typeface="Comfortaa"/>
              </a:rPr>
              <a:t>accuracy</a:t>
            </a:r>
            <a:r>
              <a:rPr b="1" i="1" lang="en" sz="1795">
                <a:latin typeface="Comfortaa"/>
                <a:ea typeface="Comfortaa"/>
                <a:cs typeface="Comfortaa"/>
                <a:sym typeface="Comfortaa"/>
              </a:rPr>
              <a:t> and AUC</a:t>
            </a:r>
            <a:r>
              <a:rPr lang="en" sz="1795">
                <a:latin typeface="Comfortaa Medium"/>
                <a:ea typeface="Comfortaa Medium"/>
                <a:cs typeface="Comfortaa Medium"/>
                <a:sym typeface="Comfortaa Medium"/>
              </a:rPr>
              <a:t> (Area under the ROC curve)</a:t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795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18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Results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09375"/>
            <a:ext cx="8458200" cy="40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183950"/>
            <a:ext cx="44010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latin typeface="Comfortaa"/>
                <a:ea typeface="Comfortaa"/>
                <a:cs typeface="Comfortaa"/>
                <a:sym typeface="Comfortaa"/>
              </a:rPr>
              <a:t>Model evaluation	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809375"/>
            <a:ext cx="8696100" cy="4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2799" r="0" t="0"/>
          <a:stretch/>
        </p:blipFill>
        <p:spPr>
          <a:xfrm>
            <a:off x="311700" y="1835950"/>
            <a:ext cx="3863875" cy="22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350" y="1546025"/>
            <a:ext cx="4545850" cy="30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1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Testing - Unknown images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425" y="926325"/>
            <a:ext cx="3479150" cy="41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